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258" r:id="rId2"/>
    <p:sldId id="385" r:id="rId3"/>
    <p:sldId id="638" r:id="rId4"/>
    <p:sldId id="639" r:id="rId5"/>
    <p:sldId id="640" r:id="rId6"/>
    <p:sldId id="641" r:id="rId7"/>
    <p:sldId id="642" r:id="rId8"/>
    <p:sldId id="643" r:id="rId9"/>
    <p:sldId id="599" r:id="rId10"/>
    <p:sldId id="598" r:id="rId11"/>
    <p:sldId id="600" r:id="rId12"/>
    <p:sldId id="601" r:id="rId13"/>
    <p:sldId id="602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20" r:id="rId32"/>
    <p:sldId id="621" r:id="rId33"/>
    <p:sldId id="622" r:id="rId34"/>
    <p:sldId id="623" r:id="rId35"/>
    <p:sldId id="624" r:id="rId36"/>
    <p:sldId id="628" r:id="rId37"/>
    <p:sldId id="629" r:id="rId38"/>
    <p:sldId id="630" r:id="rId39"/>
    <p:sldId id="631" r:id="rId40"/>
    <p:sldId id="633" r:id="rId41"/>
    <p:sldId id="63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90" d="100"/>
          <a:sy n="90" d="100"/>
        </p:scale>
        <p:origin x="1299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588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55222E-0A19-4A21-A640-B4724B9D07DF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B80871-0593-4DB0-B92E-D425FA80BCC9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605623-D323-4ADE-B688-155210E4EAE3}" type="slidenum">
              <a:rPr lang="en-US" sz="1200" smtClean="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24E51-0E99-45E5-98F5-CFAFDB758632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715EAA-998D-42F5-B1DF-095EA4A67FE1}" type="slidenum">
              <a:rPr lang="en-US" sz="1200" smtClean="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449627-0059-40E1-A62B-685A00976E42}" type="slidenum">
              <a:rPr lang="en-US" sz="1200" smtClean="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C6CC89-B3F6-4FA9-8156-6AA5DD681CB3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21CBFB-B9AD-4DF3-9B6D-7710A715233B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CEB6ED-BAF3-4254-A92F-BFA57E9E82BE}" type="slidenum">
              <a:rPr lang="en-US" sz="1200" smtClean="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0BC017-32E3-4EC7-816D-B83F51DF9FD1}" type="slidenum">
              <a:rPr lang="en-US" sz="1200" smtClean="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055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51D30A-8A7B-4B2A-BE0F-E285D71E4927}" type="slidenum">
              <a:rPr lang="en-US" sz="1200" smtClean="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604544-758E-4F04-A97F-D6392613F7CE}" type="slidenum">
              <a:rPr lang="en-US" sz="1200" smtClean="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394F5F-0DEC-4BD8-8AC9-0D6220444A57}" type="slidenum">
              <a:rPr lang="en-US" sz="1200" smtClean="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EE8D7B-0722-4C29-AD83-10460E45885F}" type="slidenum">
              <a:rPr lang="en-US" sz="1200" smtClean="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08D2C7-09C8-4BAC-9169-1BD3C845D821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A9E6EE-86F9-4C77-A349-4C1F804BD285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59AD9A-B51E-4BCA-A9BE-B98F74C6AD02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E55385-C868-405C-808F-160712DF1B04}" type="slidenum">
              <a:rPr lang="en-US" sz="1200" smtClean="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2A3E33-DCDD-4FC6-B6FD-D9BEB89B7A9B}" type="slidenum">
              <a:rPr lang="en-US" sz="1200" smtClean="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DBA14C-0435-490D-9206-4684134CACF1}" type="slidenum">
              <a:rPr lang="en-US" sz="1200" smtClean="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2B0ACC-A83C-4D56-B52B-A9B886C6A0C4}" type="slidenum">
              <a:rPr lang="en-US" sz="1200" smtClean="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01865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3A651-5EC1-4CEB-A0C5-3E41BBE5B19D}" type="slidenum">
              <a:rPr lang="en-US" sz="1200" smtClean="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B578D8-A151-4F37-8987-0EEE3908E936}" type="slidenum">
              <a:rPr lang="en-US" sz="1200" smtClean="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2B001E-1D56-4799-AE13-CA3F683A5150}" type="slidenum">
              <a:rPr lang="en-US" sz="1200" smtClean="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883ED3-B17D-40CA-82CF-6C6017D5406A}" type="slidenum">
              <a:rPr lang="en-US" sz="1200" smtClean="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5FF8DB-1BA1-4748-ADED-8876132E3B1C}" type="slidenum">
              <a:rPr lang="en-US" sz="1200" smtClean="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1C8938-0291-4C4A-A734-89E6119EBE87}" type="slidenum">
              <a:rPr lang="en-US" sz="1200" smtClean="0"/>
              <a:pPr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EA43E0-768F-433F-8DE2-20579285A868}" type="slidenum">
              <a:rPr lang="en-US" sz="1200" smtClean="0"/>
              <a:pPr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B013803-F353-41D2-A6AB-095486D5B62F}" type="slidenum">
              <a:rPr lang="en-US" sz="1200"/>
              <a:pPr algn="r" eaLnBrk="1" hangingPunct="1"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424B40E-7910-47B0-AC06-B781FC1DADF9}" type="slidenum">
              <a:rPr lang="en-US" sz="1200"/>
              <a:pPr algn="r" eaLnBrk="1" hangingPunct="1"/>
              <a:t>40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BA5EC7-8434-4B5C-AFEB-8F8C670DA50C}" type="slidenum">
              <a:rPr lang="en-US" sz="1200" smtClean="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012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41549B-00F2-4E3C-84FD-5BBA38565B7C}" type="slidenum">
              <a:rPr lang="en-US" sz="1200" smtClean="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150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823B35-2096-4DBD-B579-07F89FC405DD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8309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612373-A2FF-48FB-B6B5-CEFA272A3A4D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039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165BC5-1F4A-40B9-B6F8-089DC47E65C6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02486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AC0403-5AFA-4094-A399-67B19C600438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6.wmf"/><Relationship Id="rId5" Type="http://schemas.openxmlformats.org/officeDocument/2006/relationships/image" Target="../media/image40.png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39.jpeg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Green Electric Energy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16:  Wind Statistics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reinhrd2@illinois.edu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Rayleigh PDF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444240"/>
          </a:xfrm>
        </p:spPr>
        <p:txBody>
          <a:bodyPr/>
          <a:lstStyle/>
          <a:p>
            <a:r>
              <a:rPr lang="en-US" sz="2200" dirty="0"/>
              <a:t>This is a Weibull pdf with </a:t>
            </a:r>
            <a:r>
              <a:rPr lang="en-US" sz="2200" i="1" dirty="0"/>
              <a:t>k </a:t>
            </a:r>
            <a:r>
              <a:rPr lang="en-US" sz="2200" dirty="0"/>
              <a:t>= 2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Typical starting point when little is known about the wind at a particular site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Fairly realistic for a wind turbine site – winds are mostly pretty strong but there are also some periods of low wind and high wind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16349"/>
              </p:ext>
            </p:extLst>
          </p:nvPr>
        </p:nvGraphicFramePr>
        <p:xfrm>
          <a:off x="1143000" y="1752600"/>
          <a:ext cx="45688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Equation" r:id="rId4" imgW="2031840" imgH="469800" progId="Equation.DSMT4">
                  <p:embed/>
                </p:oleObj>
              </mc:Choice>
              <mc:Fallback>
                <p:oleObj name="Equation" r:id="rId4" imgW="20318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456882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Rayleigh PDF (Weibull with k=2)</a:t>
            </a:r>
          </a:p>
        </p:txBody>
      </p:sp>
      <p:pic>
        <p:nvPicPr>
          <p:cNvPr id="43011" name="Content Placeholder 3" descr="fig625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80000">
            <a:off x="691458" y="1329127"/>
            <a:ext cx="7004050" cy="4813300"/>
          </a:xfrm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838200" y="6096000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Higher </a:t>
            </a:r>
            <a:r>
              <a:rPr lang="en-US" i="1" dirty="0">
                <a:solidFill>
                  <a:schemeClr val="bg2"/>
                </a:solidFill>
              </a:rPr>
              <a:t>c</a:t>
            </a:r>
            <a:r>
              <a:rPr lang="en-US" dirty="0">
                <a:solidFill>
                  <a:schemeClr val="bg2"/>
                </a:solidFill>
              </a:rPr>
              <a:t> implies higher average wind speeds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Rayleigh PDF</a:t>
            </a:r>
          </a:p>
        </p:txBody>
      </p:sp>
      <p:sp>
        <p:nvSpPr>
          <p:cNvPr id="819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When using a Rayleigh </a:t>
            </a:r>
            <a:r>
              <a:rPr lang="en-US" i="1" dirty="0"/>
              <a:t>pdf</a:t>
            </a:r>
            <a:r>
              <a:rPr lang="en-US" dirty="0"/>
              <a:t> there is a direct relationship between average wind speed </a:t>
            </a:r>
            <a:r>
              <a:rPr lang="en-US" i="1" dirty="0"/>
              <a:t>v</a:t>
            </a:r>
            <a:r>
              <a:rPr lang="en-US" dirty="0"/>
              <a:t> and scale parameter </a:t>
            </a:r>
            <a:r>
              <a:rPr lang="en-US" i="1" dirty="0"/>
              <a:t>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Substitute in the Rayleigh pdf :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170252"/>
              </p:ext>
            </p:extLst>
          </p:nvPr>
        </p:nvGraphicFramePr>
        <p:xfrm>
          <a:off x="914400" y="2590800"/>
          <a:ext cx="33385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4" name="Equation" r:id="rId4" imgW="1485720" imgH="469800" progId="Equation.DSMT4">
                  <p:embed/>
                </p:oleObj>
              </mc:Choice>
              <mc:Fallback>
                <p:oleObj name="Equation" r:id="rId4" imgW="1485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3338513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167270"/>
              </p:ext>
            </p:extLst>
          </p:nvPr>
        </p:nvGraphicFramePr>
        <p:xfrm>
          <a:off x="1143000" y="4267200"/>
          <a:ext cx="39941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5" name="Equation" r:id="rId6" imgW="1777680" imgH="520560" progId="Equation.DSMT4">
                  <p:embed/>
                </p:oleObj>
              </mc:Choice>
              <mc:Fallback>
                <p:oleObj name="Equation" r:id="rId6" imgW="17776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399415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ight Arrow 6"/>
          <p:cNvSpPr>
            <a:spLocks noChangeArrowheads="1"/>
          </p:cNvSpPr>
          <p:nvPr/>
        </p:nvSpPr>
        <p:spPr bwMode="auto">
          <a:xfrm>
            <a:off x="3505200" y="5562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046998"/>
              </p:ext>
            </p:extLst>
          </p:nvPr>
        </p:nvGraphicFramePr>
        <p:xfrm>
          <a:off x="4343400" y="5105400"/>
          <a:ext cx="34528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6" name="Equation" r:id="rId8" imgW="1536480" imgH="431640" progId="Equation.DSMT4">
                  <p:embed/>
                </p:oleObj>
              </mc:Choice>
              <mc:Fallback>
                <p:oleObj name="Equation" r:id="rId8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05400"/>
                        <a:ext cx="34528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Rayleigh PDF</a:t>
            </a:r>
          </a:p>
        </p:txBody>
      </p:sp>
      <p:sp>
        <p:nvSpPr>
          <p:cNvPr id="9223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From this we can solve for </a:t>
            </a:r>
            <a:r>
              <a:rPr lang="en-US" i="1" dirty="0"/>
              <a:t>c</a:t>
            </a:r>
            <a:r>
              <a:rPr lang="en-US" dirty="0"/>
              <a:t> in terms of </a:t>
            </a:r>
            <a:r>
              <a:rPr lang="en-US" i="1" dirty="0"/>
              <a:t>v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we can substitute this into the Rayleigh pdf for </a:t>
            </a:r>
            <a:r>
              <a:rPr lang="en-US" i="1" dirty="0"/>
              <a:t>c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45764"/>
              </p:ext>
            </p:extLst>
          </p:nvPr>
        </p:nvGraphicFramePr>
        <p:xfrm>
          <a:off x="762000" y="1828800"/>
          <a:ext cx="33686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0" name="Equation" r:id="rId4" imgW="1498320" imgH="431640" progId="Equation.DSMT4">
                  <p:embed/>
                </p:oleObj>
              </mc:Choice>
              <mc:Fallback>
                <p:oleObj name="Equation" r:id="rId4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336867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56015"/>
              </p:ext>
            </p:extLst>
          </p:nvPr>
        </p:nvGraphicFramePr>
        <p:xfrm>
          <a:off x="4419600" y="1828800"/>
          <a:ext cx="29384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1" name="Equation" r:id="rId6" imgW="1307880" imgH="419040" progId="Equation.DSMT4">
                  <p:embed/>
                </p:oleObj>
              </mc:Choice>
              <mc:Fallback>
                <p:oleObj name="Equation" r:id="rId6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28800"/>
                        <a:ext cx="293846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99523"/>
              </p:ext>
            </p:extLst>
          </p:nvPr>
        </p:nvGraphicFramePr>
        <p:xfrm>
          <a:off x="685800" y="3352800"/>
          <a:ext cx="52832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2" name="Equation" r:id="rId8" imgW="2349360" imgH="850680" progId="Equation.DSMT4">
                  <p:embed/>
                </p:oleObj>
              </mc:Choice>
              <mc:Fallback>
                <p:oleObj name="Equation" r:id="rId8" imgW="234936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52800"/>
                        <a:ext cx="5283200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59806"/>
              </p:ext>
            </p:extLst>
          </p:nvPr>
        </p:nvGraphicFramePr>
        <p:xfrm>
          <a:off x="1143000" y="5262562"/>
          <a:ext cx="54546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3" name="Equation" r:id="rId10" imgW="2425680" imgH="469800" progId="Equation.DSMT4">
                  <p:embed/>
                </p:oleObj>
              </mc:Choice>
              <mc:Fallback>
                <p:oleObj name="Equation" r:id="rId10" imgW="242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62562"/>
                        <a:ext cx="54546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ight Arrow 6"/>
          <p:cNvSpPr>
            <a:spLocks noChangeArrowheads="1"/>
          </p:cNvSpPr>
          <p:nvPr/>
        </p:nvSpPr>
        <p:spPr bwMode="auto">
          <a:xfrm>
            <a:off x="304800" y="5791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Rayleigh Statistics – Average Power in the Wind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Can use Rayleigh statistics when all you know is the average wind speed</a:t>
            </a:r>
          </a:p>
          <a:p>
            <a:r>
              <a:rPr lang="en-US" dirty="0"/>
              <a:t>Anemometer is used to measure wind </a:t>
            </a:r>
          </a:p>
          <a:p>
            <a:pPr lvl="1"/>
            <a:r>
              <a:rPr lang="en-US" dirty="0"/>
              <a:t>Spins at a rate proportional to wind speed</a:t>
            </a:r>
          </a:p>
          <a:p>
            <a:pPr lvl="1"/>
            <a:r>
              <a:rPr lang="en-US" dirty="0"/>
              <a:t>Has a revolution counter that indicates “miles” of wind that pass</a:t>
            </a:r>
          </a:p>
          <a:p>
            <a:pPr lvl="1"/>
            <a:r>
              <a:rPr lang="en-US" dirty="0"/>
              <a:t>Dividing “miles” of wind by elapsed hours gives the average wind speed (miles/hour)</a:t>
            </a:r>
          </a:p>
          <a:p>
            <a:pPr lvl="1"/>
            <a:r>
              <a:rPr lang="en-US" dirty="0"/>
              <a:t>“Wind odometer”</a:t>
            </a:r>
          </a:p>
          <a:p>
            <a:pPr lvl="1"/>
            <a:r>
              <a:rPr lang="en-US" dirty="0"/>
              <a:t>Low cost and easy to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Rayleigh Statistics – Average Power in the Wind</a:t>
            </a:r>
          </a:p>
        </p:txBody>
      </p:sp>
      <p:sp>
        <p:nvSpPr>
          <p:cNvPr id="10246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4968240"/>
          </a:xfrm>
        </p:spPr>
        <p:txBody>
          <a:bodyPr/>
          <a:lstStyle/>
          <a:p>
            <a:r>
              <a:rPr lang="en-US" dirty="0"/>
              <a:t>Assume the wind speed distribution is a Rayleigh distribution </a:t>
            </a:r>
          </a:p>
          <a:p>
            <a:r>
              <a:rPr lang="en-US" dirty="0"/>
              <a:t>To find average power in the wind, we need (</a:t>
            </a:r>
            <a:r>
              <a:rPr lang="en-US" i="1" dirty="0"/>
              <a:t>v</a:t>
            </a:r>
            <a:r>
              <a:rPr lang="en-US" i="1" baseline="30000" dirty="0"/>
              <a:t>3</a:t>
            </a:r>
            <a:r>
              <a:rPr lang="en-US" dirty="0"/>
              <a:t>)</a:t>
            </a:r>
            <a:r>
              <a:rPr lang="en-US" baseline="-25000" dirty="0" err="1"/>
              <a:t>avg</a:t>
            </a:r>
            <a:r>
              <a:rPr lang="en-US" baseline="-25000" dirty="0"/>
              <a:t> </a:t>
            </a:r>
          </a:p>
          <a:p>
            <a:r>
              <a:rPr lang="en-US" dirty="0"/>
              <a:t>From earlier equations and the Rayleigh pdf: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Then for an assumed Rayleigh pdf we have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088449"/>
              </p:ext>
            </p:extLst>
          </p:nvPr>
        </p:nvGraphicFramePr>
        <p:xfrm>
          <a:off x="914400" y="3276600"/>
          <a:ext cx="342423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2" name="Equation" r:id="rId4" imgW="1523880" imgH="469800" progId="Equation.DSMT4">
                  <p:embed/>
                </p:oleObj>
              </mc:Choice>
              <mc:Fallback>
                <p:oleObj name="Equation" r:id="rId4" imgW="1523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3424238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85035"/>
              </p:ext>
            </p:extLst>
          </p:nvPr>
        </p:nvGraphicFramePr>
        <p:xfrm>
          <a:off x="4419600" y="3200400"/>
          <a:ext cx="34559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3" name="Equation" r:id="rId6" imgW="1536480" imgH="469800" progId="Equation.DSMT4">
                  <p:embed/>
                </p:oleObj>
              </mc:Choice>
              <mc:Fallback>
                <p:oleObj name="Equation" r:id="rId6" imgW="1536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00400"/>
                        <a:ext cx="3455987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241094"/>
              </p:ext>
            </p:extLst>
          </p:nvPr>
        </p:nvGraphicFramePr>
        <p:xfrm>
          <a:off x="1066800" y="4953000"/>
          <a:ext cx="5621338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4" name="Equation" r:id="rId8" imgW="2501640" imgH="520560" progId="Equation.DSMT4">
                  <p:embed/>
                </p:oleObj>
              </mc:Choice>
              <mc:Fallback>
                <p:oleObj name="Equation" r:id="rId8" imgW="25016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5621338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Rayleigh Statistics – Average Power in the Wind</a:t>
            </a:r>
          </a:p>
        </p:txBody>
      </p:sp>
      <p:sp>
        <p:nvSpPr>
          <p:cNvPr id="11270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This is (</a:t>
            </a:r>
            <a:r>
              <a:rPr lang="en-US" i="1" dirty="0"/>
              <a:t>v</a:t>
            </a:r>
            <a:r>
              <a:rPr lang="en-US" i="1" baseline="30000" dirty="0"/>
              <a:t>3</a:t>
            </a:r>
            <a:r>
              <a:rPr lang="en-US" dirty="0"/>
              <a:t>)</a:t>
            </a:r>
            <a:r>
              <a:rPr lang="en-US" baseline="-25000" dirty="0" err="1"/>
              <a:t>avg</a:t>
            </a:r>
            <a:r>
              <a:rPr lang="en-US" baseline="-25000" dirty="0"/>
              <a:t> </a:t>
            </a:r>
            <a:r>
              <a:rPr lang="en-US" dirty="0"/>
              <a:t> in terms of </a:t>
            </a:r>
            <a:r>
              <a:rPr lang="en-US" i="1" dirty="0"/>
              <a:t>c</a:t>
            </a:r>
            <a:r>
              <a:rPr lang="en-US" dirty="0"/>
              <a:t>, but we can write </a:t>
            </a:r>
            <a:r>
              <a:rPr lang="en-US" i="1" dirty="0"/>
              <a:t>c</a:t>
            </a:r>
            <a:r>
              <a:rPr lang="en-US" dirty="0"/>
              <a:t> in terms of </a:t>
            </a:r>
            <a:r>
              <a:rPr lang="en-US" i="1" dirty="0" err="1"/>
              <a:t>v</a:t>
            </a:r>
            <a:r>
              <a:rPr lang="en-US" baseline="-25000" dirty="0" err="1"/>
              <a:t>avg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 Then we have (</a:t>
            </a:r>
            <a:r>
              <a:rPr lang="en-US" i="1" dirty="0"/>
              <a:t>v</a:t>
            </a:r>
            <a:r>
              <a:rPr lang="en-US" i="1" baseline="30000" dirty="0"/>
              <a:t>3</a:t>
            </a:r>
            <a:r>
              <a:rPr lang="en-US" dirty="0"/>
              <a:t>)</a:t>
            </a:r>
            <a:r>
              <a:rPr lang="en-US" baseline="-25000" dirty="0" err="1"/>
              <a:t>avg</a:t>
            </a:r>
            <a:r>
              <a:rPr lang="en-US" dirty="0"/>
              <a:t> in terms of </a:t>
            </a:r>
            <a:r>
              <a:rPr lang="en-US" i="1" dirty="0" err="1"/>
              <a:t>v</a:t>
            </a:r>
            <a:r>
              <a:rPr lang="en-US" baseline="-25000" dirty="0" err="1"/>
              <a:t>avg</a:t>
            </a:r>
            <a:r>
              <a:rPr lang="en-US" baseline="-25000" dirty="0"/>
              <a:t> </a:t>
            </a:r>
            <a:r>
              <a:rPr lang="en-US" dirty="0"/>
              <a:t>: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467955"/>
              </p:ext>
            </p:extLst>
          </p:nvPr>
        </p:nvGraphicFramePr>
        <p:xfrm>
          <a:off x="1322388" y="2286000"/>
          <a:ext cx="65627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6" name="Equation" r:id="rId4" imgW="2920680" imgH="520560" progId="Equation.DSMT4">
                  <p:embed/>
                </p:oleObj>
              </mc:Choice>
              <mc:Fallback>
                <p:oleObj name="Equation" r:id="rId4" imgW="29206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2286000"/>
                        <a:ext cx="65627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10836"/>
              </p:ext>
            </p:extLst>
          </p:nvPr>
        </p:nvGraphicFramePr>
        <p:xfrm>
          <a:off x="1295400" y="3505200"/>
          <a:ext cx="48212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7" name="Equation" r:id="rId6" imgW="2145960" imgH="419040" progId="Equation.DSMT4">
                  <p:embed/>
                </p:oleObj>
              </mc:Choice>
              <mc:Fallback>
                <p:oleObj name="Equation" r:id="rId6" imgW="2145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05200"/>
                        <a:ext cx="48212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546351"/>
              </p:ext>
            </p:extLst>
          </p:nvPr>
        </p:nvGraphicFramePr>
        <p:xfrm>
          <a:off x="1676400" y="5257800"/>
          <a:ext cx="46799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8" name="Equation" r:id="rId8" imgW="2082600" imgH="393480" progId="Equation.DSMT4">
                  <p:embed/>
                </p:oleObj>
              </mc:Choice>
              <mc:Fallback>
                <p:oleObj name="Equation" r:id="rId8" imgW="2082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57800"/>
                        <a:ext cx="46799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ight Arrow 7"/>
          <p:cNvSpPr>
            <a:spLocks noChangeArrowheads="1"/>
          </p:cNvSpPr>
          <p:nvPr/>
        </p:nvSpPr>
        <p:spPr bwMode="auto">
          <a:xfrm>
            <a:off x="838200" y="5486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Rayleigh Statistics – Average Power in the Wind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To figure out average power in the wind, we need to know the average value of the </a:t>
            </a:r>
            <a:r>
              <a:rPr lang="en-US" b="1" i="1" dirty="0"/>
              <a:t>cube</a:t>
            </a:r>
            <a:r>
              <a:rPr lang="en-US" dirty="0"/>
              <a:t> of velocity: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Rayleigh assumptions, we can write the (</a:t>
            </a:r>
            <a:r>
              <a:rPr lang="en-US" i="1" dirty="0"/>
              <a:t>v</a:t>
            </a:r>
            <a:r>
              <a:rPr lang="en-US" i="1" baseline="30000" dirty="0"/>
              <a:t>3</a:t>
            </a:r>
            <a:r>
              <a:rPr lang="en-US" dirty="0"/>
              <a:t>)</a:t>
            </a:r>
            <a:r>
              <a:rPr lang="en-US" baseline="-25000" dirty="0" err="1"/>
              <a:t>avg</a:t>
            </a:r>
            <a:r>
              <a:rPr lang="en-US" dirty="0"/>
              <a:t> in terms of </a:t>
            </a:r>
            <a:r>
              <a:rPr lang="en-US" i="1" dirty="0" err="1"/>
              <a:t>v</a:t>
            </a:r>
            <a:r>
              <a:rPr lang="en-US" baseline="-25000" dirty="0" err="1"/>
              <a:t>avg</a:t>
            </a:r>
            <a:r>
              <a:rPr lang="en-US" baseline="-25000" dirty="0"/>
              <a:t> </a:t>
            </a:r>
            <a:r>
              <a:rPr lang="en-US" dirty="0"/>
              <a:t> and the expression for average power in the wind is just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an important and useful result 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701241"/>
              </p:ext>
            </p:extLst>
          </p:nvPr>
        </p:nvGraphicFramePr>
        <p:xfrm>
          <a:off x="838200" y="2209800"/>
          <a:ext cx="58229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8" name="Equation" r:id="rId4" imgW="2590560" imgH="457200" progId="Equation.DSMT4">
                  <p:embed/>
                </p:oleObj>
              </mc:Choice>
              <mc:Fallback>
                <p:oleObj name="Equation" r:id="rId4" imgW="259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58229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499523"/>
              </p:ext>
            </p:extLst>
          </p:nvPr>
        </p:nvGraphicFramePr>
        <p:xfrm>
          <a:off x="1447800" y="4586287"/>
          <a:ext cx="41116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9" name="Equation" r:id="rId6" imgW="1828800" imgH="393480" progId="Equation.DSMT4">
                  <p:embed/>
                </p:oleObj>
              </mc:Choice>
              <mc:Fallback>
                <p:oleObj name="Equation" r:id="rId6" imgW="1828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86287"/>
                        <a:ext cx="41116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ight Arrow 6"/>
          <p:cNvSpPr>
            <a:spLocks noChangeArrowheads="1"/>
          </p:cNvSpPr>
          <p:nvPr/>
        </p:nvSpPr>
        <p:spPr bwMode="auto">
          <a:xfrm>
            <a:off x="685800" y="4876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fig6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723839" y="1272724"/>
            <a:ext cx="61722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Real Data vs. Rayleigh Statistics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4294967295"/>
          </p:nvPr>
        </p:nvSpPr>
        <p:spPr>
          <a:xfrm>
            <a:off x="304800" y="5791200"/>
            <a:ext cx="80010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This is why it is important to gather as much </a:t>
            </a:r>
            <a:r>
              <a:rPr lang="en-US" b="1" i="1"/>
              <a:t>real </a:t>
            </a:r>
            <a:r>
              <a:rPr lang="en-US"/>
              <a:t>wind data as possible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Wind Power Classification Scheme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7994020" cy="411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901440"/>
          </a:xfrm>
        </p:spPr>
        <p:txBody>
          <a:bodyPr/>
          <a:lstStyle/>
          <a:p>
            <a:r>
              <a:rPr lang="en-US" sz="2400" dirty="0"/>
              <a:t>Continue Reading Chapter 7</a:t>
            </a:r>
          </a:p>
          <a:p>
            <a:r>
              <a:rPr lang="en-US" sz="2400" dirty="0"/>
              <a:t>HW 8 is posted on the website; </a:t>
            </a:r>
          </a:p>
          <a:p>
            <a:r>
              <a:rPr lang="en-US" sz="2400" dirty="0"/>
              <a:t>Quiz 8 on 5 April </a:t>
            </a:r>
          </a:p>
          <a:p>
            <a:r>
              <a:rPr lang="en-US" sz="2400" dirty="0"/>
              <a:t>Midterm 2 on 12 April (during class); </a:t>
            </a:r>
          </a:p>
          <a:p>
            <a:pPr lvl="1"/>
            <a:r>
              <a:rPr lang="en-US" dirty="0"/>
              <a:t>Closed book, closed notes; </a:t>
            </a:r>
          </a:p>
          <a:p>
            <a:pPr lvl="1"/>
            <a:r>
              <a:rPr lang="en-US" dirty="0"/>
              <a:t>Bring standard calculator</a:t>
            </a:r>
          </a:p>
          <a:p>
            <a:pPr lvl="1"/>
            <a:r>
              <a:rPr lang="en-US" dirty="0"/>
              <a:t>One 8.5 by 11 inch note sheet that you have prepared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Wind Power Classification Scheme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Table 6.5</a:t>
            </a:r>
          </a:p>
        </p:txBody>
      </p:sp>
      <p:pic>
        <p:nvPicPr>
          <p:cNvPr id="47108" name="Picture 6" descr="windclass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916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9"/>
          <p:cNvSpPr txBox="1">
            <a:spLocks noChangeArrowheads="1"/>
          </p:cNvSpPr>
          <p:nvPr/>
        </p:nvSpPr>
        <p:spPr bwMode="auto">
          <a:xfrm>
            <a:off x="685800" y="6400800"/>
            <a:ext cx="731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2"/>
                </a:solidFill>
              </a:rPr>
              <a:t>http://www.windpoweringamerica.gov/pdfs/wind_maps/us_windmap.pdf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2133600"/>
          </a:xfrm>
        </p:spPr>
        <p:txBody>
          <a:bodyPr/>
          <a:lstStyle/>
          <a:p>
            <a:r>
              <a:rPr lang="en-US" dirty="0"/>
              <a:t>Not all of the power in the wind is retained - the rotor spills high-speed winds and low-speed winds are too slow to overcome losses</a:t>
            </a:r>
          </a:p>
          <a:p>
            <a:r>
              <a:rPr lang="en-US" dirty="0"/>
              <a:t>Depends on rotor, gearbox, generator, tower, controls, terrain, and the wind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Overall conversion efficiency (</a:t>
            </a:r>
            <a:r>
              <a:rPr lang="en-US" i="1" dirty="0" err="1"/>
              <a:t>C</a:t>
            </a:r>
            <a:r>
              <a:rPr lang="en-US" i="1" baseline="-25000" dirty="0" err="1"/>
              <a:t>p</a:t>
            </a:r>
            <a:r>
              <a:rPr lang="en-US" dirty="0"/>
              <a:t>·</a:t>
            </a:r>
            <a:r>
              <a:rPr lang="el-GR" i="1" dirty="0">
                <a:cs typeface="Times New Roman" pitchFamily="18" charset="0"/>
              </a:rPr>
              <a:t>η</a:t>
            </a:r>
            <a:r>
              <a:rPr lang="en-US" i="1" baseline="-25000" dirty="0">
                <a:cs typeface="Times New Roman" pitchFamily="18" charset="0"/>
              </a:rPr>
              <a:t>g</a:t>
            </a:r>
            <a:r>
              <a:rPr lang="en-US" dirty="0"/>
              <a:t>) is around 30%</a:t>
            </a:r>
          </a:p>
        </p:txBody>
      </p:sp>
      <p:pic>
        <p:nvPicPr>
          <p:cNvPr id="13320" name="Picture 17" descr="&#10;tower1 jp.jpg                                                  00056A78Macintosh HD                   BD75060C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14" y="3527801"/>
            <a:ext cx="1143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6" descr="wind turb dwg.tiff                                             00056A78Macintosh HD                   BD75060C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"/>
          <a:stretch>
            <a:fillRect/>
          </a:stretch>
        </p:blipFill>
        <p:spPr bwMode="auto">
          <a:xfrm>
            <a:off x="3777977" y="3604001"/>
            <a:ext cx="909637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Estimates of Wind Turbine Energy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81556"/>
              </p:ext>
            </p:extLst>
          </p:nvPr>
        </p:nvGraphicFramePr>
        <p:xfrm>
          <a:off x="1182414" y="4156451"/>
          <a:ext cx="457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8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414" y="4156451"/>
                        <a:ext cx="457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79836"/>
              </p:ext>
            </p:extLst>
          </p:nvPr>
        </p:nvGraphicFramePr>
        <p:xfrm>
          <a:off x="3677964" y="4308851"/>
          <a:ext cx="400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9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964" y="4308851"/>
                        <a:ext cx="4000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62355"/>
              </p:ext>
            </p:extLst>
          </p:nvPr>
        </p:nvGraphicFramePr>
        <p:xfrm>
          <a:off x="6925989" y="4156451"/>
          <a:ext cx="428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0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989" y="4156451"/>
                        <a:ext cx="428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8014" y="4594601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buFontTx/>
              <a:buNone/>
              <a:defRPr/>
            </a:pPr>
            <a:r>
              <a:rPr lang="en-US" sz="2000" kern="0" dirty="0">
                <a:latin typeface="+mn-lt"/>
              </a:rPr>
              <a:t>	Power in the Wind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87414" y="4670801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buFontTx/>
              <a:buNone/>
              <a:defRPr/>
            </a:pPr>
            <a:r>
              <a:rPr lang="en-US" sz="2000" kern="0" dirty="0">
                <a:latin typeface="+mn-lt"/>
              </a:rPr>
              <a:t>	Power Extracted by Blades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87814" y="4518401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buFontTx/>
              <a:buNone/>
              <a:defRPr/>
            </a:pPr>
            <a:r>
              <a:rPr lang="en-US" sz="2000" kern="0" dirty="0">
                <a:latin typeface="+mn-lt"/>
              </a:rPr>
              <a:t>	Power to Electricity</a:t>
            </a:r>
          </a:p>
        </p:txBody>
      </p:sp>
      <p:cxnSp>
        <p:nvCxnSpPr>
          <p:cNvPr id="13326" name="Straight Arrow Connector 16"/>
          <p:cNvCxnSpPr>
            <a:cxnSpLocks noChangeShapeType="1"/>
          </p:cNvCxnSpPr>
          <p:nvPr/>
        </p:nvCxnSpPr>
        <p:spPr bwMode="auto">
          <a:xfrm>
            <a:off x="2249214" y="4442201"/>
            <a:ext cx="9604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Straight Arrow Connector 17"/>
          <p:cNvCxnSpPr>
            <a:cxnSpLocks noChangeShapeType="1"/>
          </p:cNvCxnSpPr>
          <p:nvPr/>
        </p:nvCxnSpPr>
        <p:spPr bwMode="auto">
          <a:xfrm>
            <a:off x="5174977" y="4442201"/>
            <a:ext cx="960437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420414" y="3442671"/>
            <a:ext cx="18264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Wind</a:t>
            </a:r>
          </a:p>
        </p:txBody>
      </p:sp>
      <p:graphicFrame>
        <p:nvGraphicFramePr>
          <p:cNvPr id="133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94321"/>
              </p:ext>
            </p:extLst>
          </p:nvPr>
        </p:nvGraphicFramePr>
        <p:xfrm>
          <a:off x="2401614" y="4537451"/>
          <a:ext cx="457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1"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614" y="4537451"/>
                        <a:ext cx="457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868214" y="4975601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buFontTx/>
              <a:buNone/>
              <a:defRPr/>
            </a:pPr>
            <a:r>
              <a:rPr lang="en-US" sz="2000" kern="0" dirty="0">
                <a:latin typeface="+mn-lt"/>
              </a:rPr>
              <a:t>	Rotor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840014" y="4899401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buFontTx/>
              <a:buNone/>
              <a:defRPr/>
            </a:pPr>
            <a:r>
              <a:rPr lang="en-US" sz="2000" kern="0" dirty="0">
                <a:latin typeface="+mn-lt"/>
              </a:rPr>
              <a:t>	Gearbox &amp; Generator</a:t>
            </a:r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432972"/>
              </p:ext>
            </p:extLst>
          </p:nvPr>
        </p:nvGraphicFramePr>
        <p:xfrm>
          <a:off x="5554389" y="4442201"/>
          <a:ext cx="4000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2" name="Equation" r:id="rId14" imgW="177480" imgH="241200" progId="Equation.DSMT4">
                  <p:embed/>
                </p:oleObj>
              </mc:Choice>
              <mc:Fallback>
                <p:oleObj name="Equation" r:id="rId14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389" y="4442201"/>
                        <a:ext cx="4000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Wind Farms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Normally, it makes sense to install a large number of wind turbines in a wind farm or a wind park</a:t>
            </a:r>
          </a:p>
          <a:p>
            <a:r>
              <a:rPr lang="en-US" dirty="0"/>
              <a:t>Benefits </a:t>
            </a:r>
          </a:p>
          <a:p>
            <a:pPr lvl="1"/>
            <a:r>
              <a:rPr lang="en-US" dirty="0"/>
              <a:t>Able to get the most use out of a good wind site</a:t>
            </a:r>
          </a:p>
          <a:p>
            <a:pPr lvl="1"/>
            <a:r>
              <a:rPr lang="en-US" dirty="0"/>
              <a:t>Reduced development costs</a:t>
            </a:r>
          </a:p>
          <a:p>
            <a:pPr lvl="1"/>
            <a:r>
              <a:rPr lang="en-US" dirty="0"/>
              <a:t>Simplified connections to the transmission system</a:t>
            </a:r>
          </a:p>
          <a:p>
            <a:pPr lvl="1"/>
            <a:r>
              <a:rPr lang="en-US" dirty="0"/>
              <a:t>Centralized access for operations and maintenance</a:t>
            </a:r>
          </a:p>
          <a:p>
            <a:r>
              <a:rPr lang="en-US" dirty="0"/>
              <a:t>How many turbines should be installed at a site?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Wind Farms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We know that wind slows down as it passes through the blades.  Recall the power extracted by the blades: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Extracting power with the blades reduces the available power to downwind machines</a:t>
            </a:r>
          </a:p>
          <a:p>
            <a:r>
              <a:rPr lang="en-US" dirty="0"/>
              <a:t>What is a sufficient distance between wind turbines so that wind speed has recovered enough before it reaches the next turbine?</a:t>
            </a:r>
          </a:p>
          <a:p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97001"/>
              </p:ext>
            </p:extLst>
          </p:nvPr>
        </p:nvGraphicFramePr>
        <p:xfrm>
          <a:off x="2362200" y="2438400"/>
          <a:ext cx="44497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Equation" r:id="rId4" imgW="1981080" imgH="393480" progId="Equation.DSMT4">
                  <p:embed/>
                </p:oleObj>
              </mc:Choice>
              <mc:Fallback>
                <p:oleObj name="Equation" r:id="rId4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44497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Wind Farms</a:t>
            </a:r>
          </a:p>
        </p:txBody>
      </p:sp>
      <p:pic>
        <p:nvPicPr>
          <p:cNvPr id="50179" name="Content Placeholder 3" descr="fig628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650875" y="1395413"/>
            <a:ext cx="6999288" cy="4716462"/>
          </a:xfrm>
        </p:spPr>
      </p:pic>
      <p:sp>
        <p:nvSpPr>
          <p:cNvPr id="6" name="Rectangle 5"/>
          <p:cNvSpPr/>
          <p:nvPr/>
        </p:nvSpPr>
        <p:spPr>
          <a:xfrm>
            <a:off x="4191000" y="3200400"/>
            <a:ext cx="4495800" cy="18161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2"/>
                </a:solidFill>
              </a:rPr>
              <a:t>For closely spaced towers, efficiency of the entire array becomes worse as more wind turbines are added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Wind Farms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The  figure considered square arrays, but square arrays don’t make much sense</a:t>
            </a:r>
          </a:p>
          <a:p>
            <a:r>
              <a:rPr lang="en-US" dirty="0"/>
              <a:t>Rectangular arrays with only a few long rows are better</a:t>
            </a:r>
          </a:p>
          <a:p>
            <a:r>
              <a:rPr lang="en-US" dirty="0"/>
              <a:t>Recommended spacing is 3-5 rotor diameters between towers in a row and 5-9 diameters between rows</a:t>
            </a:r>
          </a:p>
          <a:p>
            <a:r>
              <a:rPr lang="en-US" dirty="0"/>
              <a:t>Offsetting or staggering the rows is common</a:t>
            </a:r>
          </a:p>
          <a:p>
            <a:r>
              <a:rPr lang="en-US" dirty="0"/>
              <a:t>Direction of prevailing wind is common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Wind Farms – Optimum Spacing</a:t>
            </a:r>
          </a:p>
        </p:txBody>
      </p:sp>
      <p:pic>
        <p:nvPicPr>
          <p:cNvPr id="52227" name="Content Placeholder 3" descr="fig629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09579"/>
            <a:ext cx="7086600" cy="3190875"/>
          </a:xfrm>
        </p:spPr>
      </p:pic>
      <p:pic>
        <p:nvPicPr>
          <p:cNvPr id="52228" name="Picture 5" descr="ex6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475040" y="4291400"/>
            <a:ext cx="4381838" cy="230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304800" y="4343400"/>
            <a:ext cx="381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Optimum spacing is estimated to be 3-5 rotor diameters between towers and 5-9 between rows</a:t>
            </a:r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4267200" y="5257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2"/>
                </a:solidFill>
              </a:rPr>
              <a:t>5 D to 9D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315200" y="1284150"/>
            <a:ext cx="175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Ballpark</a:t>
            </a:r>
            <a:br>
              <a:rPr lang="en-US" sz="2400" dirty="0"/>
            </a:br>
            <a:r>
              <a:rPr lang="en-US" sz="2400" dirty="0"/>
              <a:t>figure for </a:t>
            </a:r>
            <a:br>
              <a:rPr lang="en-US" sz="2400" dirty="0"/>
            </a:br>
            <a:r>
              <a:rPr lang="en-US" sz="2400" dirty="0"/>
              <a:t>GE 1.5 MW in Midwest</a:t>
            </a:r>
            <a:br>
              <a:rPr lang="en-US" sz="2400" dirty="0"/>
            </a:br>
            <a:r>
              <a:rPr lang="en-US" sz="2400" dirty="0"/>
              <a:t>is one per</a:t>
            </a:r>
            <a:br>
              <a:rPr lang="en-US" sz="2400" dirty="0"/>
            </a:br>
            <a:r>
              <a:rPr lang="en-US" sz="2400" dirty="0"/>
              <a:t>100 acres (6 per square mile)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Example: Energy Potential for a Wind Farm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1676400"/>
          </a:xfrm>
        </p:spPr>
        <p:txBody>
          <a:bodyPr/>
          <a:lstStyle/>
          <a:p>
            <a:r>
              <a:rPr lang="en-US" dirty="0"/>
              <a:t>A wind farm has 4-rotor diameter spacing along its rows, 7-rotor diameter spacing between the rows</a:t>
            </a:r>
          </a:p>
          <a:p>
            <a:r>
              <a:rPr lang="en-US" dirty="0"/>
              <a:t>WTG efficiency is 30%, Array efficiency is 80%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252" name="Picture 4" descr="ex6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003425" y="3014663"/>
            <a:ext cx="485457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9"/>
          <p:cNvSpPr txBox="1">
            <a:spLocks noChangeArrowheads="1"/>
          </p:cNvSpPr>
          <p:nvPr/>
        </p:nvSpPr>
        <p:spPr bwMode="auto">
          <a:xfrm>
            <a:off x="2514600" y="4038600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2"/>
                </a:solidFill>
              </a:rPr>
              <a:t>7D</a:t>
            </a:r>
          </a:p>
        </p:txBody>
      </p:sp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4281488" y="3090863"/>
            <a:ext cx="860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2"/>
                </a:solidFill>
              </a:rPr>
              <a:t>4D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ex6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003425" y="1338263"/>
            <a:ext cx="485457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9"/>
          <p:cNvSpPr txBox="1">
            <a:spLocks noChangeArrowheads="1"/>
          </p:cNvSpPr>
          <p:nvPr/>
        </p:nvSpPr>
        <p:spPr bwMode="auto">
          <a:xfrm>
            <a:off x="2514600" y="2362200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2"/>
                </a:solidFill>
              </a:rPr>
              <a:t>7D</a:t>
            </a: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4281488" y="1414463"/>
            <a:ext cx="860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2"/>
                </a:solidFill>
              </a:rPr>
              <a:t>4D</a:t>
            </a:r>
          </a:p>
        </p:txBody>
      </p:sp>
      <p:sp>
        <p:nvSpPr>
          <p:cNvPr id="54277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Example: Energy Potential for a Windfarm</a:t>
            </a:r>
          </a:p>
        </p:txBody>
      </p:sp>
      <p:sp>
        <p:nvSpPr>
          <p:cNvPr id="542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3733800"/>
            <a:ext cx="8001000" cy="2590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a.  Find annual energy production per unit of land area if the power density at hub height is 400-W/m</a:t>
            </a:r>
            <a:r>
              <a:rPr lang="en-US" baseline="30000" dirty="0"/>
              <a:t>2</a:t>
            </a:r>
            <a:r>
              <a:rPr lang="en-US" dirty="0"/>
              <a:t> (assume 50 m, Class 4 winds)</a:t>
            </a:r>
            <a:endParaRPr lang="en-US" baseline="30000" dirty="0"/>
          </a:p>
          <a:p>
            <a:pPr>
              <a:buFontTx/>
              <a:buNone/>
            </a:pPr>
            <a:r>
              <a:rPr lang="en-US" dirty="0"/>
              <a:t>b.  What does the lease cost in $/kWh if the land is leased from a rancher at $100 per acre per year?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Example: Energy Potential for a Windfarm</a:t>
            </a:r>
          </a:p>
        </p:txBody>
      </p:sp>
      <p:sp>
        <p:nvSpPr>
          <p:cNvPr id="1741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001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a. For 1 wind turbine: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8026"/>
              </p:ext>
            </p:extLst>
          </p:nvPr>
        </p:nvGraphicFramePr>
        <p:xfrm>
          <a:off x="533400" y="2438400"/>
          <a:ext cx="68722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6" name="Equation" r:id="rId4" imgW="3060360" imgH="393480" progId="Equation.DSMT4">
                  <p:embed/>
                </p:oleObj>
              </mc:Choice>
              <mc:Fallback>
                <p:oleObj name="Equation" r:id="rId4" imgW="306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687228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31428"/>
              </p:ext>
            </p:extLst>
          </p:nvPr>
        </p:nvGraphicFramePr>
        <p:xfrm>
          <a:off x="914400" y="3352800"/>
          <a:ext cx="39639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7" name="Equation" r:id="rId6" imgW="1765080" imgH="393480" progId="Equation.DSMT4">
                  <p:embed/>
                </p:oleObj>
              </mc:Choice>
              <mc:Fallback>
                <p:oleObj name="Equation" r:id="rId6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396398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718918"/>
              </p:ext>
            </p:extLst>
          </p:nvPr>
        </p:nvGraphicFramePr>
        <p:xfrm>
          <a:off x="457200" y="4191000"/>
          <a:ext cx="5305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8" name="Equation" r:id="rId8" imgW="2361960" imgH="203040" progId="Equation.DSMT4">
                  <p:embed/>
                </p:oleObj>
              </mc:Choice>
              <mc:Fallback>
                <p:oleObj name="Equation" r:id="rId8" imgW="236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5305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66905"/>
              </p:ext>
            </p:extLst>
          </p:nvPr>
        </p:nvGraphicFramePr>
        <p:xfrm>
          <a:off x="533400" y="1981200"/>
          <a:ext cx="63039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9" name="Equation" r:id="rId10" imgW="2806560" imgH="228600" progId="Equation.DSMT4">
                  <p:embed/>
                </p:oleObj>
              </mc:Choice>
              <mc:Fallback>
                <p:oleObj name="Equation" r:id="rId10" imgW="280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63039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16808"/>
              </p:ext>
            </p:extLst>
          </p:nvPr>
        </p:nvGraphicFramePr>
        <p:xfrm>
          <a:off x="228600" y="4800600"/>
          <a:ext cx="8748712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0" name="Equation" r:id="rId12" imgW="3936960" imgH="419040" progId="Equation.DSMT4">
                  <p:embed/>
                </p:oleObj>
              </mc:Choice>
              <mc:Fallback>
                <p:oleObj name="Equation" r:id="rId12" imgW="3936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00600"/>
                        <a:ext cx="8748712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805972"/>
              </p:ext>
            </p:extLst>
          </p:nvPr>
        </p:nvGraphicFramePr>
        <p:xfrm>
          <a:off x="5181600" y="3352800"/>
          <a:ext cx="22526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1" name="Equation" r:id="rId14" imgW="1002960" imgH="393480" progId="Equation.DSMT4">
                  <p:embed/>
                </p:oleObj>
              </mc:Choice>
              <mc:Fallback>
                <p:oleObj name="Equation" r:id="rId14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22526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Example Windspeed Site Data</a:t>
            </a:r>
          </a:p>
        </p:txBody>
      </p:sp>
      <p:pic>
        <p:nvPicPr>
          <p:cNvPr id="39939" name="Content Placeholder 3" descr="fig622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80000">
            <a:off x="239115" y="1278982"/>
            <a:ext cx="7881938" cy="510698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923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Example: Energy Potential for a Windfarm</a:t>
            </a:r>
          </a:p>
        </p:txBody>
      </p:sp>
      <p:sp>
        <p:nvSpPr>
          <p:cNvPr id="1843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001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b. 1 acre = 4047m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981497"/>
              </p:ext>
            </p:extLst>
          </p:nvPr>
        </p:nvGraphicFramePr>
        <p:xfrm>
          <a:off x="533400" y="2486025"/>
          <a:ext cx="49053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0" name="Equation" r:id="rId4" imgW="2184120" imgH="419040" progId="Equation.DSMT4">
                  <p:embed/>
                </p:oleObj>
              </mc:Choice>
              <mc:Fallback>
                <p:oleObj name="Equation" r:id="rId4" imgW="2184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86025"/>
                        <a:ext cx="49053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83512"/>
              </p:ext>
            </p:extLst>
          </p:nvPr>
        </p:nvGraphicFramePr>
        <p:xfrm>
          <a:off x="3352800" y="1219200"/>
          <a:ext cx="387826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1" name="Equation" r:id="rId6" imgW="1726920" imgH="419040" progId="Equation.DSMT4">
                  <p:embed/>
                </p:oleObj>
              </mc:Choice>
              <mc:Fallback>
                <p:oleObj name="Equation" r:id="rId6" imgW="1726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387826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06945"/>
              </p:ext>
            </p:extLst>
          </p:nvPr>
        </p:nvGraphicFramePr>
        <p:xfrm>
          <a:off x="2098675" y="3810000"/>
          <a:ext cx="6359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2" name="Equation" r:id="rId8" imgW="2831760" imgH="444240" progId="Equation.DSMT4">
                  <p:embed/>
                </p:oleObj>
              </mc:Choice>
              <mc:Fallback>
                <p:oleObj name="Equation" r:id="rId8" imgW="2831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3810000"/>
                        <a:ext cx="63595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381000" y="19812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In part (a), we found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533400" y="356235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or equivalently</a:t>
            </a:r>
          </a:p>
        </p:txBody>
      </p:sp>
      <p:graphicFrame>
        <p:nvGraphicFramePr>
          <p:cNvPr id="184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97716"/>
              </p:ext>
            </p:extLst>
          </p:nvPr>
        </p:nvGraphicFramePr>
        <p:xfrm>
          <a:off x="673100" y="5305425"/>
          <a:ext cx="8013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3" name="Equation" r:id="rId10" imgW="3568680" imgH="419040" progId="Equation.DSMT4">
                  <p:embed/>
                </p:oleObj>
              </mc:Choice>
              <mc:Fallback>
                <p:oleObj name="Equation" r:id="rId10" imgW="3568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5305425"/>
                        <a:ext cx="80137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457200" y="485775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Then, the lease cost per kWh 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0198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/>
          <a:lstStyle/>
          <a:p>
            <a:r>
              <a:rPr lang="en-US" dirty="0"/>
              <a:t>California Ridge Wind Farm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58200" cy="3733800"/>
          </a:xfrm>
        </p:spPr>
        <p:txBody>
          <a:bodyPr/>
          <a:lstStyle/>
          <a:p>
            <a:r>
              <a:rPr lang="en-US" dirty="0"/>
              <a:t>Located in NE Champaign and NW Vermilion counties.</a:t>
            </a:r>
          </a:p>
          <a:p>
            <a:r>
              <a:rPr lang="en-US" dirty="0"/>
              <a:t>Developed by </a:t>
            </a:r>
            <a:r>
              <a:rPr lang="en-US" dirty="0" err="1"/>
              <a:t>Invenergy</a:t>
            </a:r>
            <a:r>
              <a:rPr lang="en-US" dirty="0"/>
              <a:t> with a total capacity of about 217 MW using GE 1.6 MW units (134 turbines total with 30 in Champaign County)</a:t>
            </a:r>
          </a:p>
          <a:p>
            <a:pPr lvl="1"/>
            <a:r>
              <a:rPr lang="en-US" dirty="0"/>
              <a:t>Hub height of about 100 m, rotor diameter 82.5 m</a:t>
            </a:r>
          </a:p>
          <a:p>
            <a:r>
              <a:rPr lang="en-US" dirty="0"/>
              <a:t>Project went into service in late 2012</a:t>
            </a:r>
          </a:p>
          <a:p>
            <a:r>
              <a:rPr lang="en-US" dirty="0"/>
              <a:t>Power is purchased by TVA under long-term contract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9524" y="52578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http://www.co.vermilion.il.us/ctybrd/Vermilion%20County%20-%20California%20Ridge%20wind%20project%20building%20permit%20application.pdf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6019800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Power Purchase Source: http://www.tva.com/power/wind_purchases.htm</a:t>
            </a:r>
          </a:p>
        </p:txBody>
      </p:sp>
    </p:spTree>
    <p:extLst>
      <p:ext uri="{BB962C8B-B14F-4D97-AF65-F5344CB8AC3E}">
        <p14:creationId xmlns:p14="http://schemas.microsoft.com/office/powerpoint/2010/main" val="2845482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Ridge Turbine Placement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0489" r="22250" b="33896"/>
          <a:stretch/>
        </p:blipFill>
        <p:spPr bwMode="auto">
          <a:xfrm>
            <a:off x="457200" y="1371600"/>
            <a:ext cx="818147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545" y="5924877"/>
            <a:ext cx="784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Ogden and I74 are immediately south of edge of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63246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http://www.co.vermilion.il.us/ctybrd/Vermilion%20County%20-%20California%20Ridge%20wind%20project%20building%20permit%20application.pdf</a:t>
            </a:r>
          </a:p>
        </p:txBody>
      </p:sp>
    </p:spTree>
    <p:extLst>
      <p:ext uri="{BB962C8B-B14F-4D97-AF65-F5344CB8AC3E}">
        <p14:creationId xmlns:p14="http://schemas.microsoft.com/office/powerpoint/2010/main" val="3965352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001000" cy="1066800"/>
          </a:xfrm>
        </p:spPr>
        <p:txBody>
          <a:bodyPr/>
          <a:lstStyle/>
          <a:p>
            <a:r>
              <a:rPr lang="en-US"/>
              <a:t>Time Variation of Wind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534400" cy="3733800"/>
          </a:xfrm>
        </p:spPr>
        <p:txBody>
          <a:bodyPr/>
          <a:lstStyle/>
          <a:p>
            <a:r>
              <a:rPr lang="en-US" dirty="0"/>
              <a:t>We need to not just consider how often the wind blows but also when it blows with respect to the electric load.</a:t>
            </a:r>
          </a:p>
          <a:p>
            <a:r>
              <a:rPr lang="en-US" dirty="0"/>
              <a:t>Wind patterns vary quite a bit with geography, with coastal and mountain regions having more steady winds.</a:t>
            </a:r>
          </a:p>
          <a:p>
            <a:r>
              <a:rPr lang="en-US" dirty="0"/>
              <a:t>In the Midwest the wind tends to blow the strongest when the electric load is the lowest.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001000" cy="1066800"/>
          </a:xfrm>
        </p:spPr>
        <p:txBody>
          <a:bodyPr/>
          <a:lstStyle/>
          <a:p>
            <a:r>
              <a:rPr lang="en-US"/>
              <a:t>Upper Midwest Daily Wind Variation</a:t>
            </a:r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26617" r="9724" b="8873"/>
          <a:stretch>
            <a:fillRect/>
          </a:stretch>
        </p:blipFill>
        <p:spPr bwMode="auto">
          <a:xfrm>
            <a:off x="152400" y="1371600"/>
            <a:ext cx="45720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31055" r="9724" b="8873"/>
          <a:stretch>
            <a:fillRect/>
          </a:stretch>
        </p:blipFill>
        <p:spPr bwMode="auto">
          <a:xfrm>
            <a:off x="4318000" y="1371600"/>
            <a:ext cx="48260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1600200" y="3962400"/>
            <a:ext cx="1211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August</a:t>
            </a: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6019800" y="4038600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April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1143000" y="6172200"/>
            <a:ext cx="657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Source: www.uwig.org/XcelMNDOCwindcharacterization.pdf</a:t>
            </a:r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457200" y="4724400"/>
            <a:ext cx="81264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Graphs show the mean, and then (going down) the 75% and 90% probability values; note for August the 90% probability is zero.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066800"/>
          </a:xfrm>
        </p:spPr>
        <p:txBody>
          <a:bodyPr/>
          <a:lstStyle/>
          <a:p>
            <a:r>
              <a:rPr lang="en-US"/>
              <a:t>California ISO Daily Wind Energy </a:t>
            </a:r>
          </a:p>
        </p:txBody>
      </p:sp>
      <p:grpSp>
        <p:nvGrpSpPr>
          <p:cNvPr id="57347" name="Group 2"/>
          <p:cNvGrpSpPr>
            <a:grpSpLocks/>
          </p:cNvGrpSpPr>
          <p:nvPr/>
        </p:nvGrpSpPr>
        <p:grpSpPr bwMode="auto">
          <a:xfrm>
            <a:off x="76200" y="1219200"/>
            <a:ext cx="8534400" cy="5181600"/>
            <a:chOff x="76200" y="1219200"/>
            <a:chExt cx="9067800" cy="5481638"/>
          </a:xfrm>
        </p:grpSpPr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371600"/>
              <a:ext cx="8458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49" name="TextBox 9"/>
            <p:cNvSpPr txBox="1">
              <a:spLocks noChangeArrowheads="1"/>
            </p:cNvSpPr>
            <p:nvPr/>
          </p:nvSpPr>
          <p:spPr bwMode="auto">
            <a:xfrm>
              <a:off x="4572000" y="6243638"/>
              <a:ext cx="1371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/>
                <a:t>hour</a:t>
              </a:r>
            </a:p>
          </p:txBody>
        </p:sp>
        <p:sp>
          <p:nvSpPr>
            <p:cNvPr id="57350" name="TextBox 10"/>
            <p:cNvSpPr txBox="1">
              <a:spLocks noChangeArrowheads="1"/>
            </p:cNvSpPr>
            <p:nvPr/>
          </p:nvSpPr>
          <p:spPr bwMode="auto">
            <a:xfrm>
              <a:off x="76200" y="12192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700</a:t>
              </a:r>
            </a:p>
          </p:txBody>
        </p:sp>
        <p:sp>
          <p:nvSpPr>
            <p:cNvPr id="57351" name="TextBox 11"/>
            <p:cNvSpPr txBox="1">
              <a:spLocks noChangeArrowheads="1"/>
            </p:cNvSpPr>
            <p:nvPr/>
          </p:nvSpPr>
          <p:spPr bwMode="auto">
            <a:xfrm>
              <a:off x="76200" y="1824038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600</a:t>
              </a:r>
            </a:p>
          </p:txBody>
        </p:sp>
        <p:sp>
          <p:nvSpPr>
            <p:cNvPr id="57352" name="TextBox 12"/>
            <p:cNvSpPr txBox="1">
              <a:spLocks noChangeArrowheads="1"/>
            </p:cNvSpPr>
            <p:nvPr/>
          </p:nvSpPr>
          <p:spPr bwMode="auto">
            <a:xfrm>
              <a:off x="76200" y="2433638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500</a:t>
              </a:r>
            </a:p>
          </p:txBody>
        </p:sp>
        <p:sp>
          <p:nvSpPr>
            <p:cNvPr id="57353" name="TextBox 13"/>
            <p:cNvSpPr txBox="1">
              <a:spLocks noChangeArrowheads="1"/>
            </p:cNvSpPr>
            <p:nvPr/>
          </p:nvSpPr>
          <p:spPr bwMode="auto">
            <a:xfrm>
              <a:off x="76200" y="29718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400</a:t>
              </a:r>
            </a:p>
          </p:txBody>
        </p:sp>
        <p:sp>
          <p:nvSpPr>
            <p:cNvPr id="57354" name="TextBox 14"/>
            <p:cNvSpPr txBox="1">
              <a:spLocks noChangeArrowheads="1"/>
            </p:cNvSpPr>
            <p:nvPr/>
          </p:nvSpPr>
          <p:spPr bwMode="auto">
            <a:xfrm>
              <a:off x="76200" y="3576638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300</a:t>
              </a:r>
            </a:p>
          </p:txBody>
        </p:sp>
        <p:sp>
          <p:nvSpPr>
            <p:cNvPr id="57355" name="TextBox 15"/>
            <p:cNvSpPr txBox="1">
              <a:spLocks noChangeArrowheads="1"/>
            </p:cNvSpPr>
            <p:nvPr/>
          </p:nvSpPr>
          <p:spPr bwMode="auto">
            <a:xfrm>
              <a:off x="76200" y="4186238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200</a:t>
              </a:r>
            </a:p>
          </p:txBody>
        </p:sp>
        <p:sp>
          <p:nvSpPr>
            <p:cNvPr id="57356" name="TextBox 16"/>
            <p:cNvSpPr txBox="1">
              <a:spLocks noChangeArrowheads="1"/>
            </p:cNvSpPr>
            <p:nvPr/>
          </p:nvSpPr>
          <p:spPr bwMode="auto">
            <a:xfrm>
              <a:off x="76200" y="4795838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100</a:t>
              </a:r>
            </a:p>
          </p:txBody>
        </p:sp>
        <p:sp>
          <p:nvSpPr>
            <p:cNvPr id="57357" name="TextBox 17"/>
            <p:cNvSpPr txBox="1">
              <a:spLocks noChangeArrowheads="1"/>
            </p:cNvSpPr>
            <p:nvPr/>
          </p:nvSpPr>
          <p:spPr bwMode="auto">
            <a:xfrm>
              <a:off x="381000" y="5405438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Idealized Power Curve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 Cut –in windspeed, rated windspeed, cut-out windspeed</a:t>
            </a:r>
          </a:p>
        </p:txBody>
      </p:sp>
      <p:pic>
        <p:nvPicPr>
          <p:cNvPr id="61444" name="Picture 3" descr="fig6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331788" y="2395538"/>
            <a:ext cx="79248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9"/>
          <p:cNvSpPr txBox="1">
            <a:spLocks noChangeArrowheads="1"/>
          </p:cNvSpPr>
          <p:nvPr/>
        </p:nvSpPr>
        <p:spPr bwMode="auto">
          <a:xfrm>
            <a:off x="7162800" y="5895945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/>
                </a:solidFill>
              </a:rPr>
              <a:t>Figure 7.19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Idealized Power Curve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Before the </a:t>
            </a:r>
            <a:r>
              <a:rPr lang="en-US" b="1" i="1" dirty="0"/>
              <a:t>cut-in </a:t>
            </a:r>
            <a:r>
              <a:rPr lang="en-US" b="1" i="1" dirty="0" err="1"/>
              <a:t>windspeed</a:t>
            </a:r>
            <a:r>
              <a:rPr lang="en-US" dirty="0"/>
              <a:t>, no net power is generated</a:t>
            </a:r>
          </a:p>
          <a:p>
            <a:r>
              <a:rPr lang="en-US" dirty="0"/>
              <a:t>Then, power rises like the cube of </a:t>
            </a:r>
            <a:r>
              <a:rPr lang="en-US" dirty="0" err="1"/>
              <a:t>windspeed</a:t>
            </a:r>
            <a:endParaRPr lang="en-US" dirty="0"/>
          </a:p>
          <a:p>
            <a:r>
              <a:rPr lang="en-US" dirty="0"/>
              <a:t>After the </a:t>
            </a:r>
            <a:r>
              <a:rPr lang="en-US" b="1" i="1" dirty="0"/>
              <a:t>rated </a:t>
            </a:r>
            <a:r>
              <a:rPr lang="en-US" b="1" i="1" dirty="0" err="1"/>
              <a:t>windspeed</a:t>
            </a:r>
            <a:r>
              <a:rPr lang="en-US" dirty="0"/>
              <a:t> is reached, the wind turbine operates at rated power (sheds excess wind)</a:t>
            </a:r>
          </a:p>
          <a:p>
            <a:r>
              <a:rPr lang="en-US" dirty="0"/>
              <a:t>Three common approaches to shed excess wind</a:t>
            </a:r>
          </a:p>
          <a:p>
            <a:pPr lvl="1"/>
            <a:r>
              <a:rPr lang="en-US" dirty="0"/>
              <a:t>Pitch control – physically adjust blade pitch to reduce angle of attack</a:t>
            </a:r>
          </a:p>
          <a:p>
            <a:pPr lvl="1"/>
            <a:r>
              <a:rPr lang="en-US" dirty="0"/>
              <a:t>Stall control (passive) – blades are designed to automatically reduce efficiency in high winds</a:t>
            </a:r>
          </a:p>
          <a:p>
            <a:pPr lvl="1"/>
            <a:r>
              <a:rPr lang="en-US" dirty="0"/>
              <a:t>Active stall control – physically adjust blade pitch to create stall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Idealized Power Curve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Above </a:t>
            </a:r>
            <a:r>
              <a:rPr lang="en-US" b="1" i="1" dirty="0"/>
              <a:t>cut-out</a:t>
            </a:r>
            <a:r>
              <a:rPr lang="en-US" dirty="0"/>
              <a:t> or </a:t>
            </a:r>
            <a:r>
              <a:rPr lang="en-US" b="1" i="1" dirty="0"/>
              <a:t>furling </a:t>
            </a:r>
            <a:r>
              <a:rPr lang="en-US" b="1" i="1" dirty="0" err="1"/>
              <a:t>windspeed</a:t>
            </a:r>
            <a:r>
              <a:rPr lang="en-US" dirty="0"/>
              <a:t>, the wind is too strong to operate the turbine safely, machine is shut down, output power is zero</a:t>
            </a:r>
          </a:p>
          <a:p>
            <a:r>
              <a:rPr lang="en-US" dirty="0"/>
              <a:t>“Furling” –refers to folding up the sails when winds are too strong in sailing</a:t>
            </a:r>
          </a:p>
          <a:p>
            <a:r>
              <a:rPr lang="en-US" dirty="0"/>
              <a:t>Rotor can be stopped by rotating the blades to purposely create a stall</a:t>
            </a:r>
          </a:p>
          <a:p>
            <a:r>
              <a:rPr lang="en-US" dirty="0"/>
              <a:t>Once the rotor is stopped, a mechanical brake locks the rotor shaft in place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001000" cy="1066800"/>
          </a:xfrm>
        </p:spPr>
        <p:txBody>
          <a:bodyPr/>
          <a:lstStyle/>
          <a:p>
            <a:r>
              <a:rPr lang="en-US"/>
              <a:t>Current Prices for Small Wind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2743200"/>
          </a:xfrm>
        </p:spPr>
        <p:txBody>
          <a:bodyPr/>
          <a:lstStyle/>
          <a:p>
            <a:r>
              <a:rPr lang="en-US" sz="2200" dirty="0"/>
              <a:t>Kansas Wind Power-W is selling a 1000W (at 26 mph!) wind turbine for $3300;  inverter (maybe $250), tower and batteries are extra (65’ tower goes for about $2100 plus installation) (Whisper 200; designed for 200 kWh per month in a 12 mph wind (about $20 per month)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536028" y="5560924"/>
            <a:ext cx="50292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Most Illinois sites are &lt; 12 mph at 65’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0288" r="15418" b="44712"/>
          <a:stretch/>
        </p:blipFill>
        <p:spPr bwMode="auto">
          <a:xfrm>
            <a:off x="133066" y="3331390"/>
            <a:ext cx="88899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6172200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http://www.kansaswindpower.net/Wind%20Generators%20-%20Whisper.htm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fig6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142874" y="2207841"/>
            <a:ext cx="8697913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Wind Probability Density Functions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   </a:t>
            </a:r>
            <a:r>
              <a:rPr lang="en-US" dirty="0" err="1"/>
              <a:t>Windspeed</a:t>
            </a:r>
            <a:r>
              <a:rPr lang="en-US" dirty="0"/>
              <a:t> probability density function (pdf): between 0 and 1, area under the curve is equal to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7450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Small Wind Turbine Cost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458200" cy="3733800"/>
          </a:xfrm>
        </p:spPr>
        <p:txBody>
          <a:bodyPr/>
          <a:lstStyle/>
          <a:p>
            <a:r>
              <a:rPr lang="en-US" dirty="0"/>
              <a:t>Assume total cost is $5000</a:t>
            </a:r>
          </a:p>
          <a:p>
            <a:pPr lvl="1"/>
            <a:r>
              <a:rPr lang="en-US" dirty="0"/>
              <a:t>Federal credit reduces cost to $3500</a:t>
            </a:r>
          </a:p>
          <a:p>
            <a:r>
              <a:rPr lang="en-US" dirty="0"/>
              <a:t>With an assumed lifetime of 15 years and simple payback (no interest), the annual cost is $233.  </a:t>
            </a:r>
          </a:p>
          <a:p>
            <a:r>
              <a:rPr lang="en-US" dirty="0"/>
              <a:t>Say unit produces 200 kWh per month, or 2400 kWh per year.   </a:t>
            </a:r>
          </a:p>
          <a:p>
            <a:r>
              <a:rPr lang="en-US" dirty="0"/>
              <a:t>This unit makes economic sense if electricity prices are at or above 233/2400 = $0.097/kWh.</a:t>
            </a:r>
          </a:p>
          <a:p>
            <a:r>
              <a:rPr lang="en-US" dirty="0"/>
              <a:t>With modest annual O&amp;M, say $50, this changes to $0.118/kWh.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Economies of Scale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534400" cy="4800600"/>
          </a:xfrm>
        </p:spPr>
        <p:txBody>
          <a:bodyPr/>
          <a:lstStyle/>
          <a:p>
            <a:r>
              <a:rPr lang="en-US" dirty="0"/>
              <a:t>Presently large wind farms produce electricity more economically than small operations</a:t>
            </a:r>
          </a:p>
          <a:p>
            <a:r>
              <a:rPr lang="en-US" dirty="0"/>
              <a:t>Factors that contribute to lower costs are</a:t>
            </a:r>
          </a:p>
          <a:p>
            <a:pPr lvl="1"/>
            <a:r>
              <a:rPr lang="en-US" dirty="0"/>
              <a:t>Wind power is proportional to the area covered by the blade (square of diameter) while tower costs vary with a value less than the square of the diameter</a:t>
            </a:r>
          </a:p>
          <a:p>
            <a:pPr lvl="1"/>
            <a:r>
              <a:rPr lang="en-US" dirty="0"/>
              <a:t>Larger blades are higher, permitting access to faster winds</a:t>
            </a:r>
          </a:p>
          <a:p>
            <a:pPr lvl="1"/>
            <a:r>
              <a:rPr lang="en-US" dirty="0"/>
              <a:t>Fixed costs associated with construction (permitting, management) are spread over more MWs of capacity</a:t>
            </a:r>
          </a:p>
          <a:p>
            <a:pPr lvl="1"/>
            <a:r>
              <a:rPr lang="en-US" dirty="0"/>
              <a:t>Efficiencies in managing larger wind farms typically result in lower O&amp;M costs (on-site staff reduces travel costs)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Windspeed </a:t>
            </a:r>
            <a:r>
              <a:rPr lang="en-US" dirty="0" err="1"/>
              <a:t>p.d.f</a:t>
            </a:r>
            <a:r>
              <a:rPr lang="en-US" dirty="0"/>
              <a:t>.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sz="2200" i="1" dirty="0"/>
              <a:t>f(v)</a:t>
            </a:r>
            <a:r>
              <a:rPr lang="en-US" sz="2200" dirty="0"/>
              <a:t> = wind speed </a:t>
            </a:r>
            <a:r>
              <a:rPr lang="en-US" sz="2200" i="1" dirty="0"/>
              <a:t>pdf</a:t>
            </a:r>
          </a:p>
          <a:p>
            <a:r>
              <a:rPr lang="en-US" sz="2200" dirty="0"/>
              <a:t>Probability that wind is between two wind speeds: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# of hours/year that the wind is between two wind speeds:</a:t>
            </a:r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104590"/>
              </p:ext>
            </p:extLst>
          </p:nvPr>
        </p:nvGraphicFramePr>
        <p:xfrm>
          <a:off x="1140726" y="2356386"/>
          <a:ext cx="48529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4" imgW="2158920" imgH="495000" progId="Equation.DSMT4">
                  <p:embed/>
                </p:oleObj>
              </mc:Choice>
              <mc:Fallback>
                <p:oleObj name="Equation" r:id="rId4" imgW="2158920" imgH="49500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726" y="2356386"/>
                        <a:ext cx="485298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06918"/>
              </p:ext>
            </p:extLst>
          </p:nvPr>
        </p:nvGraphicFramePr>
        <p:xfrm>
          <a:off x="1154374" y="4267200"/>
          <a:ext cx="49958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Equation" r:id="rId6" imgW="2222280" imgH="469800" progId="Equation.DSMT4">
                  <p:embed/>
                </p:oleObj>
              </mc:Choice>
              <mc:Fallback>
                <p:oleObj name="Equation" r:id="rId6" imgW="2222280" imgH="46980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374" y="4267200"/>
                        <a:ext cx="4995862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24764"/>
              </p:ext>
            </p:extLst>
          </p:nvPr>
        </p:nvGraphicFramePr>
        <p:xfrm>
          <a:off x="914400" y="5446736"/>
          <a:ext cx="562451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Equation" r:id="rId8" imgW="2501640" imgH="495000" progId="Equation.DSMT4">
                  <p:embed/>
                </p:oleObj>
              </mc:Choice>
              <mc:Fallback>
                <p:oleObj name="Equation" r:id="rId8" imgW="2501640" imgH="49500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46736"/>
                        <a:ext cx="5624512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793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Average Windspeed using </a:t>
            </a:r>
            <a:r>
              <a:rPr lang="en-US" dirty="0" err="1"/>
              <a:t>p.d.f</a:t>
            </a:r>
            <a:r>
              <a:rPr lang="en-US" dirty="0"/>
              <a:t>.</a:t>
            </a:r>
          </a:p>
        </p:txBody>
      </p:sp>
      <p:sp>
        <p:nvSpPr>
          <p:cNvPr id="5127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610600" cy="3733800"/>
          </a:xfrm>
        </p:spPr>
        <p:txBody>
          <a:bodyPr/>
          <a:lstStyle/>
          <a:p>
            <a:r>
              <a:rPr lang="en-US" dirty="0"/>
              <a:t>This is similar to earlier summation, but now we have a continuous function instead of discrete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Same for the average of (</a:t>
            </a:r>
            <a:r>
              <a:rPr lang="en-US" i="1" dirty="0"/>
              <a:t>v</a:t>
            </a:r>
            <a:r>
              <a:rPr lang="en-US" i="1" baseline="30000" dirty="0"/>
              <a:t>3</a:t>
            </a:r>
            <a:r>
              <a:rPr lang="en-US" dirty="0"/>
              <a:t>) 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/>
          </p:nvPr>
        </p:nvGraphicFramePr>
        <p:xfrm>
          <a:off x="4323584" y="2658488"/>
          <a:ext cx="27971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Equation" r:id="rId4" imgW="1244520" imgH="469800" progId="Equation.DSMT4">
                  <p:embed/>
                </p:oleObj>
              </mc:Choice>
              <mc:Fallback>
                <p:oleObj name="Equation" r:id="rId4" imgW="1244520" imgH="469800" progId="Equation.DSMT4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584" y="2658488"/>
                        <a:ext cx="27971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>
            <p:extLst/>
          </p:nvPr>
        </p:nvGraphicFramePr>
        <p:xfrm>
          <a:off x="659634" y="2276475"/>
          <a:ext cx="3340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Equation" r:id="rId6" imgW="1485720" imgH="342720" progId="Equation.DSMT4">
                  <p:embed/>
                </p:oleObj>
              </mc:Choice>
              <mc:Fallback>
                <p:oleObj name="Equation" r:id="rId6" imgW="1485720" imgH="342720" progId="Equation.DSMT4">
                  <p:embed/>
                  <p:pic>
                    <p:nvPicPr>
                      <p:cNvPr id="51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34" y="2276475"/>
                        <a:ext cx="3340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ight Arrow 6"/>
          <p:cNvSpPr>
            <a:spLocks noChangeArrowheads="1"/>
          </p:cNvSpPr>
          <p:nvPr/>
        </p:nvSpPr>
        <p:spPr bwMode="auto">
          <a:xfrm>
            <a:off x="3332984" y="31146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>
            <p:extLst/>
          </p:nvPr>
        </p:nvGraphicFramePr>
        <p:xfrm>
          <a:off x="838200" y="4419600"/>
          <a:ext cx="38544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Equation" r:id="rId8" imgW="1714320" imgH="355320" progId="Equation.DSMT4">
                  <p:embed/>
                </p:oleObj>
              </mc:Choice>
              <mc:Fallback>
                <p:oleObj name="Equation" r:id="rId8" imgW="1714320" imgH="355320" progId="Equation.DSMT4">
                  <p:embed/>
                  <p:pic>
                    <p:nvPicPr>
                      <p:cNvPr id="51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38544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/>
          <p:cNvGraphicFramePr>
            <a:graphicFrameLocks noChangeAspect="1"/>
          </p:cNvGraphicFramePr>
          <p:nvPr>
            <p:extLst/>
          </p:nvPr>
        </p:nvGraphicFramePr>
        <p:xfrm>
          <a:off x="4587875" y="5072856"/>
          <a:ext cx="33385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10" imgW="1485720" imgH="469800" progId="Equation.DSMT4">
                  <p:embed/>
                </p:oleObj>
              </mc:Choice>
              <mc:Fallback>
                <p:oleObj name="Equation" r:id="rId10" imgW="1485720" imgH="469800" progId="Equation.DSMT4">
                  <p:embed/>
                  <p:pic>
                    <p:nvPicPr>
                      <p:cNvPr id="51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5072856"/>
                        <a:ext cx="3338512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ight Arrow 9"/>
          <p:cNvSpPr>
            <a:spLocks noChangeArrowheads="1"/>
          </p:cNvSpPr>
          <p:nvPr/>
        </p:nvSpPr>
        <p:spPr bwMode="auto">
          <a:xfrm>
            <a:off x="3521075" y="5486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2286000" y="3048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2"/>
                </a:solidFill>
              </a:rPr>
              <a:t>discrete</a:t>
            </a:r>
          </a:p>
        </p:txBody>
      </p:sp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5562600" y="341947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chemeClr val="bg2"/>
                </a:solidFill>
              </a:rPr>
              <a:t>continuous</a:t>
            </a:r>
          </a:p>
        </p:txBody>
      </p:sp>
      <p:sp>
        <p:nvSpPr>
          <p:cNvPr id="5132" name="TextBox 9"/>
          <p:cNvSpPr txBox="1">
            <a:spLocks noChangeArrowheads="1"/>
          </p:cNvSpPr>
          <p:nvPr/>
        </p:nvSpPr>
        <p:spPr bwMode="auto">
          <a:xfrm>
            <a:off x="6019800" y="5791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chemeClr val="bg2"/>
                </a:solidFill>
              </a:rPr>
              <a:t>continuous</a:t>
            </a:r>
          </a:p>
        </p:txBody>
      </p:sp>
      <p:sp>
        <p:nvSpPr>
          <p:cNvPr id="5133" name="TextBox 9"/>
          <p:cNvSpPr txBox="1">
            <a:spLocks noChangeArrowheads="1"/>
          </p:cNvSpPr>
          <p:nvPr/>
        </p:nvSpPr>
        <p:spPr bwMode="auto">
          <a:xfrm>
            <a:off x="2667000" y="51165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2"/>
                </a:solidFill>
              </a:rPr>
              <a:t>discrete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088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Weibull p.d.f.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Starting point for characterizing statistics of wind speeds</a:t>
            </a:r>
          </a:p>
          <a:p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/>
          </p:nvPr>
        </p:nvGraphicFramePr>
        <p:xfrm>
          <a:off x="1409700" y="2362200"/>
          <a:ext cx="52228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Equation" r:id="rId4" imgW="2323800" imgH="495000" progId="Equation.DSMT4">
                  <p:embed/>
                </p:oleObj>
              </mc:Choice>
              <mc:Fallback>
                <p:oleObj name="Equation" r:id="rId4" imgW="2323800" imgH="49500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362200"/>
                        <a:ext cx="52228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5760" y="35814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buFontTx/>
              <a:buChar char="•"/>
              <a:defRPr/>
            </a:pPr>
            <a:r>
              <a:rPr lang="en-US" i="1" kern="0" dirty="0">
                <a:latin typeface="+mn-lt"/>
              </a:rPr>
              <a:t>k </a:t>
            </a:r>
            <a:r>
              <a:rPr lang="en-US" kern="0" dirty="0">
                <a:latin typeface="+mn-lt"/>
              </a:rPr>
              <a:t>= shape parameter </a:t>
            </a:r>
          </a:p>
          <a:p>
            <a:pPr marL="342900" indent="-342900" eaLnBrk="0" hangingPunct="0">
              <a:buSzPct val="125000"/>
              <a:buFontTx/>
              <a:buChar char="•"/>
              <a:defRPr/>
            </a:pPr>
            <a:r>
              <a:rPr lang="en-US" i="1" kern="0" dirty="0">
                <a:latin typeface="+mn-lt"/>
              </a:rPr>
              <a:t>c</a:t>
            </a:r>
            <a:r>
              <a:rPr lang="en-US" kern="0" dirty="0">
                <a:latin typeface="+mn-lt"/>
              </a:rPr>
              <a:t> = scale parameter</a:t>
            </a:r>
          </a:p>
          <a:p>
            <a:pPr marL="342900" indent="-342900" eaLnBrk="0" hangingPunct="0">
              <a:buSzPct val="125000"/>
              <a:buFontTx/>
              <a:buChar char="•"/>
              <a:defRPr/>
            </a:pPr>
            <a:r>
              <a:rPr lang="en-US" kern="0" dirty="0">
                <a:latin typeface="+mn-lt"/>
              </a:rPr>
              <a:t>Keep in mind actual data is key.  The idea of introducing the Weibull pdf is to see if we can get a an equation that approximates the characteristics of actual wind site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468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Weibull p.d.f.</a:t>
            </a:r>
          </a:p>
        </p:txBody>
      </p:sp>
      <p:pic>
        <p:nvPicPr>
          <p:cNvPr id="41987" name="Content Placeholder 3" descr="fig624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80000">
            <a:off x="770568" y="1251485"/>
            <a:ext cx="7151687" cy="4938713"/>
          </a:xfrm>
        </p:spPr>
      </p:pic>
      <p:cxnSp>
        <p:nvCxnSpPr>
          <p:cNvPr id="41989" name="Straight Arrow Connector 6"/>
          <p:cNvCxnSpPr>
            <a:cxnSpLocks noChangeShapeType="1"/>
          </p:cNvCxnSpPr>
          <p:nvPr/>
        </p:nvCxnSpPr>
        <p:spPr bwMode="auto">
          <a:xfrm flipV="1">
            <a:off x="3886200" y="3124200"/>
            <a:ext cx="160020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562600" y="2667000"/>
            <a:ext cx="1905000" cy="13843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chemeClr val="bg2"/>
                </a:solidFill>
              </a:rPr>
              <a:t>k=2 looks reasonable for wind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1828800" y="605155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Weibull </a:t>
            </a:r>
            <a:r>
              <a:rPr lang="en-US" dirty="0" err="1">
                <a:solidFill>
                  <a:schemeClr val="bg2"/>
                </a:solidFill>
              </a:rPr>
              <a:t>p.d.f</a:t>
            </a:r>
            <a:r>
              <a:rPr lang="en-US" dirty="0">
                <a:solidFill>
                  <a:schemeClr val="bg2"/>
                </a:solidFill>
              </a:rPr>
              <a:t>. for c = 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070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066800"/>
          </a:xfrm>
        </p:spPr>
        <p:txBody>
          <a:bodyPr/>
          <a:lstStyle/>
          <a:p>
            <a:r>
              <a:rPr lang="en-US" dirty="0"/>
              <a:t>Where did the Weibull PDF Come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50444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Developed by </a:t>
            </a:r>
            <a:r>
              <a:rPr lang="en-US" sz="2200" dirty="0" err="1"/>
              <a:t>Waloddi</a:t>
            </a:r>
            <a:r>
              <a:rPr lang="en-US" sz="2200" dirty="0"/>
              <a:t> Weibull in 1937, and presented in hallmark American paper in 1951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Weibull's claim was that it fit data for a wide range of problems, ranging from strength of steel to the height of adult males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Initially greeted with skepticism – it seemed too good to be true, but further testing has shown its value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Widely used since it allows a complete pdf response to be approximated from a small set of samples</a:t>
            </a:r>
          </a:p>
          <a:p>
            <a:pPr lvl="1"/>
            <a:r>
              <a:rPr lang="en-US" sz="2200" dirty="0"/>
              <a:t>But this approximation is not going to work well for every data set!!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63246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Reference: http://www.barringer1.com/pdf/Chpt1-5th-edition.pdf</a:t>
            </a:r>
          </a:p>
        </p:txBody>
      </p:sp>
    </p:spTree>
    <p:extLst>
      <p:ext uri="{BB962C8B-B14F-4D97-AF65-F5344CB8AC3E}">
        <p14:creationId xmlns:p14="http://schemas.microsoft.com/office/powerpoint/2010/main" val="115033548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4240</TotalTime>
  <Words>2037</Words>
  <Application>Microsoft Office PowerPoint</Application>
  <PresentationFormat>On-screen Show (4:3)</PresentationFormat>
  <Paragraphs>320</Paragraphs>
  <Slides>41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Helvetica</vt:lpstr>
      <vt:lpstr>Times New Roman</vt:lpstr>
      <vt:lpstr>Wingdings</vt:lpstr>
      <vt:lpstr>Capsules</vt:lpstr>
      <vt:lpstr>Equation</vt:lpstr>
      <vt:lpstr>ECE 333  Green Electric Energy</vt:lpstr>
      <vt:lpstr>Announcements</vt:lpstr>
      <vt:lpstr>Example Windspeed Site Data</vt:lpstr>
      <vt:lpstr>Wind Probability Density Functions</vt:lpstr>
      <vt:lpstr>Windspeed p.d.f.</vt:lpstr>
      <vt:lpstr>Average Windspeed using p.d.f.</vt:lpstr>
      <vt:lpstr>Weibull p.d.f.</vt:lpstr>
      <vt:lpstr>Weibull p.d.f.</vt:lpstr>
      <vt:lpstr>Where did the Weibull PDF Come From</vt:lpstr>
      <vt:lpstr>Rayleigh PDF</vt:lpstr>
      <vt:lpstr>Rayleigh PDF (Weibull with k=2)</vt:lpstr>
      <vt:lpstr>Rayleigh PDF</vt:lpstr>
      <vt:lpstr>Rayleigh PDF</vt:lpstr>
      <vt:lpstr>Rayleigh Statistics – Average Power in the Wind</vt:lpstr>
      <vt:lpstr>Rayleigh Statistics – Average Power in the Wind</vt:lpstr>
      <vt:lpstr>Rayleigh Statistics – Average Power in the Wind</vt:lpstr>
      <vt:lpstr>Rayleigh Statistics – Average Power in the Wind</vt:lpstr>
      <vt:lpstr>Real Data vs. Rayleigh Statistics</vt:lpstr>
      <vt:lpstr>Wind Power Classification Scheme</vt:lpstr>
      <vt:lpstr>Wind Power Classification Scheme</vt:lpstr>
      <vt:lpstr>Estimates of Wind Turbine Energy</vt:lpstr>
      <vt:lpstr>Wind Farms</vt:lpstr>
      <vt:lpstr>Wind Farms</vt:lpstr>
      <vt:lpstr>Wind Farms</vt:lpstr>
      <vt:lpstr>Wind Farms</vt:lpstr>
      <vt:lpstr>Wind Farms – Optimum Spacing</vt:lpstr>
      <vt:lpstr>Example: Energy Potential for a Wind Farm</vt:lpstr>
      <vt:lpstr>Example: Energy Potential for a Windfarm</vt:lpstr>
      <vt:lpstr>Example: Energy Potential for a Windfarm</vt:lpstr>
      <vt:lpstr>Example: Energy Potential for a Windfarm</vt:lpstr>
      <vt:lpstr>California Ridge Wind Farm Project</vt:lpstr>
      <vt:lpstr>California Ridge Turbine Placement</vt:lpstr>
      <vt:lpstr>Time Variation of Wind</vt:lpstr>
      <vt:lpstr>Upper Midwest Daily Wind Variation</vt:lpstr>
      <vt:lpstr>California ISO Daily Wind Energy </vt:lpstr>
      <vt:lpstr>Idealized Power Curve</vt:lpstr>
      <vt:lpstr>Idealized Power Curve</vt:lpstr>
      <vt:lpstr>Idealized Power Curve</vt:lpstr>
      <vt:lpstr>Current Prices for Small Wind</vt:lpstr>
      <vt:lpstr>Small Wind Turbine Cost</vt:lpstr>
      <vt:lpstr>Economies of Scale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395</cp:revision>
  <dcterms:created xsi:type="dcterms:W3CDTF">2000-05-11T14:27:08Z</dcterms:created>
  <dcterms:modified xsi:type="dcterms:W3CDTF">2018-04-03T15:55:15Z</dcterms:modified>
</cp:coreProperties>
</file>